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1" r:id="rId2"/>
    <p:sldId id="322" r:id="rId3"/>
    <p:sldId id="259" r:id="rId4"/>
    <p:sldId id="326" r:id="rId5"/>
    <p:sldId id="328" r:id="rId6"/>
    <p:sldId id="327" r:id="rId7"/>
    <p:sldId id="324" r:id="rId8"/>
    <p:sldId id="329" r:id="rId9"/>
    <p:sldId id="32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1"/>
    <p:restoredTop sz="95846"/>
  </p:normalViewPr>
  <p:slideViewPr>
    <p:cSldViewPr snapToGrid="0">
      <p:cViewPr varScale="1">
        <p:scale>
          <a:sx n="109" d="100"/>
          <a:sy n="109" d="100"/>
        </p:scale>
        <p:origin x="6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70390-F3B7-9E9A-B239-C357141C4C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884512-90B7-9AE1-35E3-09B6BE970A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9955A-1108-49B3-86B4-641FBD646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59E5-B9B8-1F47-AAE0-8204F0049953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796508-5262-AA75-6EFF-7CD0DE707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C4CD1-DE81-C723-92C4-7ED4467C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B11B-5BCB-8A43-867D-CF1B5719E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62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472D9-B6DE-71FC-F170-2B458A49D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ECD500-73B8-636A-4720-908E033710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A0DF2-3BFE-28E6-0D8A-7A7631450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59E5-B9B8-1F47-AAE0-8204F0049953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BD73BF-5F9F-6847-3DB5-104404DF7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F772C-3305-9DB6-A09A-128ED5825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B11B-5BCB-8A43-867D-CF1B5719E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03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F79398-301D-2AC7-00AA-744386B09E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447E93-7A20-602C-47AD-B27067EDBC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F0823-00C7-61CF-AB09-7D468BDB9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59E5-B9B8-1F47-AAE0-8204F0049953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4D84E-C245-8AE3-8CF0-0AE64595C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EFB12-286D-9387-12B5-CDC0D7A66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B11B-5BCB-8A43-867D-CF1B5719E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4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F449A-5486-800F-1800-CE9883D062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8F1D5-1B6A-832A-0240-2D7B96BE5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2AF9A-471C-39A0-ADA9-6F159D756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59E5-B9B8-1F47-AAE0-8204F0049953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4D629A-781B-500F-4E4E-F04F0EE32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5E298-FAAA-FDD7-086F-5F9212F40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B11B-5BCB-8A43-867D-CF1B5719E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39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5D3BF-9A62-995B-4B55-FC3E2669D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56FB3C-176A-DDB7-138D-21C216C5D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06CCEE-AF7C-31D8-CC0E-5466A7D89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59E5-B9B8-1F47-AAE0-8204F0049953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2A6F0-FDC3-49CF-D0FB-B479F98B9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8F8CD-3528-4FA3-00B6-5256FE966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B11B-5BCB-8A43-867D-CF1B5719E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82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C3209-5346-3D29-1238-182EB0C05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D2DC9-2526-E0FB-740A-2CB205372F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86CD30-9AC8-B7C0-E21C-6BC5ACFF5E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3C5BDA-8280-6C41-D411-3011D9B81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59E5-B9B8-1F47-AAE0-8204F0049953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7FCD9F-12EE-C324-27A5-19C8465607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E3B79F-E984-EEE3-31DA-AC868A937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B11B-5BCB-8A43-867D-CF1B5719E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29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6581E-4CF8-3F50-44DF-21BF0B30A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945E60-56E2-833F-EC4B-714F41B73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DEC7E6-D993-5B67-EEB5-6FECBDF764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C0F0DA-653E-B7E7-6E19-203735536D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38F36D-F5CE-0AE7-7A7B-A9198F725C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DD487C-8E0F-F3B0-404E-76F39DD8E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59E5-B9B8-1F47-AAE0-8204F0049953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BB3261-4FB8-9CEF-777B-C07CC4BA8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EF621C-B77B-DAD9-2832-E01DF0AB8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B11B-5BCB-8A43-867D-CF1B5719E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6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097A-E017-D0B4-02F2-5BA302500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A749C1-2BE6-C213-E9B4-3A592E453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59E5-B9B8-1F47-AAE0-8204F0049953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2FC1B3-092A-73B6-FB52-A037F8EC7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43FF4B-A499-62E7-AEC3-8D9C913D0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B11B-5BCB-8A43-867D-CF1B5719E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099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CACD29-F1D9-B9A6-6E7E-CBE116B0C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59E5-B9B8-1F47-AAE0-8204F0049953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EDEA79-2A1E-BFD2-C9B7-AB928A097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8B9A36-2CA2-19E9-CAD3-7A394EEBD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B11B-5BCB-8A43-867D-CF1B5719E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570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38C80-1EFD-A8DB-9F63-C48172BE1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8CED3-41D6-7A9C-6A44-B661033CD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360A57-3BE5-32E8-1A2C-53DFCEE202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E958E9-20F3-31F6-0F3A-00AA9E272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59E5-B9B8-1F47-AAE0-8204F0049953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23B807-A5AD-8745-85CF-6772A69E9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64EA8C-F4A3-2322-35E8-3BF8E75EA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B11B-5BCB-8A43-867D-CF1B5719E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11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C8183-4A43-FF92-5127-EAC0534EA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D4C014-61AB-CB4C-8007-293642ECD9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58D861-C251-241F-48CF-EB072B3EB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38A9A8-1B39-B841-04E3-7DFE61769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459E5-B9B8-1F47-AAE0-8204F0049953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7ADE23-1D38-BE58-044B-FA95E6DAC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860AB2-9165-1473-D0C9-B23046D92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1B11B-5BCB-8A43-867D-CF1B5719E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17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D986F7-30C9-C76B-205E-7E9767C47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DB9A7D-04B9-5458-326B-75BCC60D86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BC7E93-0E26-1112-E3BF-AE30600C8F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459E5-B9B8-1F47-AAE0-8204F0049953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5E4A3-D883-1B33-7E9E-3E3ABBEB39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E750F-0C71-39AE-228D-439EB106E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1B11B-5BCB-8A43-867D-CF1B5719E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64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3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809FA6-358D-2479-EE89-10C31D0025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1668783"/>
            <a:ext cx="4485905" cy="3204134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2200" b="1" dirty="0">
                <a:solidFill>
                  <a:schemeClr val="bg1"/>
                </a:solidFill>
              </a:rPr>
              <a:t>Scott Horsley</a:t>
            </a:r>
            <a:br>
              <a:rPr lang="en-US" sz="2200" b="1" dirty="0">
                <a:solidFill>
                  <a:schemeClr val="bg1"/>
                </a:solidFill>
              </a:rPr>
            </a:br>
            <a:r>
              <a:rPr lang="en-US" sz="2200" b="1" dirty="0">
                <a:solidFill>
                  <a:schemeClr val="bg1"/>
                </a:solidFill>
              </a:rPr>
              <a:t>Water Resources Consultant</a:t>
            </a:r>
            <a:br>
              <a:rPr lang="en-US" sz="2200" b="1" dirty="0">
                <a:solidFill>
                  <a:schemeClr val="bg1"/>
                </a:solidFill>
              </a:rPr>
            </a:br>
            <a:r>
              <a:rPr lang="en-US" sz="2200" b="1" dirty="0">
                <a:solidFill>
                  <a:schemeClr val="bg1"/>
                </a:solidFill>
              </a:rPr>
              <a:t>Retained by Brian and Mary Moore</a:t>
            </a:r>
            <a:br>
              <a:rPr lang="en-US" sz="2200" b="1" dirty="0">
                <a:solidFill>
                  <a:schemeClr val="bg1"/>
                </a:solidFill>
              </a:rPr>
            </a:br>
            <a:br>
              <a:rPr lang="en-US" sz="2200" b="1" dirty="0">
                <a:solidFill>
                  <a:schemeClr val="bg1"/>
                </a:solidFill>
              </a:rPr>
            </a:br>
            <a:r>
              <a:rPr lang="en-US" sz="2200" b="1" dirty="0">
                <a:solidFill>
                  <a:schemeClr val="bg1"/>
                </a:solidFill>
              </a:rPr>
              <a:t>Farm Road 40B Review</a:t>
            </a:r>
            <a:br>
              <a:rPr lang="en-US" sz="2200" b="1" dirty="0">
                <a:solidFill>
                  <a:schemeClr val="bg1"/>
                </a:solidFill>
              </a:rPr>
            </a:br>
            <a:br>
              <a:rPr lang="en-US" sz="2200" b="1" dirty="0">
                <a:solidFill>
                  <a:schemeClr val="bg1"/>
                </a:solidFill>
              </a:rPr>
            </a:br>
            <a:r>
              <a:rPr lang="en-US" sz="2200" b="1" dirty="0">
                <a:solidFill>
                  <a:schemeClr val="bg1"/>
                </a:solidFill>
              </a:rPr>
              <a:t>Presentation to </a:t>
            </a:r>
            <a:br>
              <a:rPr lang="en-US" sz="2200" b="1" dirty="0">
                <a:solidFill>
                  <a:schemeClr val="bg1"/>
                </a:solidFill>
              </a:rPr>
            </a:br>
            <a:r>
              <a:rPr lang="en-US" sz="2200" b="1" dirty="0">
                <a:solidFill>
                  <a:schemeClr val="bg1"/>
                </a:solidFill>
              </a:rPr>
              <a:t>Town of Sherborn</a:t>
            </a:r>
            <a:br>
              <a:rPr lang="en-US" sz="2200" b="1" dirty="0">
                <a:solidFill>
                  <a:schemeClr val="bg1"/>
                </a:solidFill>
              </a:rPr>
            </a:br>
            <a:r>
              <a:rPr lang="en-US" sz="2200" b="1" dirty="0">
                <a:solidFill>
                  <a:schemeClr val="bg1"/>
                </a:solidFill>
              </a:rPr>
              <a:t>March 20, 2024</a:t>
            </a:r>
            <a:br>
              <a:rPr lang="en-US" sz="1900" dirty="0">
                <a:solidFill>
                  <a:schemeClr val="bg1"/>
                </a:solidFill>
              </a:rPr>
            </a:br>
            <a:br>
              <a:rPr lang="en-US" sz="1900" dirty="0">
                <a:solidFill>
                  <a:schemeClr val="bg1"/>
                </a:solidFill>
              </a:rPr>
            </a:br>
            <a:endParaRPr lang="en-US" sz="19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B76D5-2A1C-1AB5-68AA-C8DD20B731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F05614-7F4A-79E0-68B4-61569CEE1DD6}"/>
              </a:ext>
            </a:extLst>
          </p:cNvPr>
          <p:cNvSpPr txBox="1"/>
          <p:nvPr/>
        </p:nvSpPr>
        <p:spPr>
          <a:xfrm>
            <a:off x="7854043" y="375557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A map of a town&#10;&#10;Description automatically generated">
            <a:extLst>
              <a:ext uri="{FF2B5EF4-FFF2-40B4-BE49-F238E27FC236}">
                <a16:creationId xmlns:a16="http://schemas.microsoft.com/office/drawing/2014/main" id="{FFE5CC87-3A5B-FA18-20C1-39E481A5B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6123" y="127600"/>
            <a:ext cx="5118100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!!Rectangle">
            <a:extLst>
              <a:ext uri="{FF2B5EF4-FFF2-40B4-BE49-F238E27FC236}">
                <a16:creationId xmlns:a16="http://schemas.microsoft.com/office/drawing/2014/main" id="{7C432AFE-B3D2-4BFF-BF8F-96C27AFF1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EE10CA-5A81-C843-3A82-5FBC6D13C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1027548"/>
            <a:ext cx="10506455" cy="1186107"/>
          </a:xfrm>
        </p:spPr>
        <p:txBody>
          <a:bodyPr anchor="b"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Scott Horsley • Qualifications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01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3241202"/>
            <a:ext cx="10506456" cy="18288"/>
          </a:xfrm>
          <a:prstGeom prst="rect">
            <a:avLst/>
          </a:prstGeom>
          <a:solidFill>
            <a:schemeClr val="bg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EC26EF-7683-6C36-FDA7-174D36FCA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6" y="3366702"/>
            <a:ext cx="10506456" cy="267004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30+ years experience a water resources consultant to USEPA, The Nature Conservancy, MADEP, states, municipalities, non-profit organizations and industry</a:t>
            </a:r>
          </a:p>
          <a:p>
            <a:r>
              <a:rPr lang="en-US" sz="2400" dirty="0">
                <a:solidFill>
                  <a:schemeClr val="bg1"/>
                </a:solidFill>
              </a:rPr>
              <a:t>Qualified as an Expert Witness as Hydrologist for U.S. Department of Justice (USDOJ) and USEPA in federal court, numerous state courts and administrative hearings</a:t>
            </a:r>
          </a:p>
          <a:p>
            <a:r>
              <a:rPr lang="en-US" sz="2400" dirty="0">
                <a:solidFill>
                  <a:schemeClr val="bg1"/>
                </a:solidFill>
              </a:rPr>
              <a:t>MADEP Stormwater Advisory Committee, Sustainable Water Management Initiative Committee, MADEP Title 5 Advisory Committee</a:t>
            </a:r>
          </a:p>
          <a:p>
            <a:r>
              <a:rPr lang="en-US" sz="2400" dirty="0">
                <a:solidFill>
                  <a:schemeClr val="bg1"/>
                </a:solidFill>
              </a:rPr>
              <a:t>Teaches graduate level courses in water resources management at Tufts University and Harvard University</a:t>
            </a:r>
          </a:p>
        </p:txBody>
      </p:sp>
    </p:spTree>
    <p:extLst>
      <p:ext uri="{BB962C8B-B14F-4D97-AF65-F5344CB8AC3E}">
        <p14:creationId xmlns:p14="http://schemas.microsoft.com/office/powerpoint/2010/main" val="533751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77EE6-9205-87C3-3056-2561ED980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656" y="721771"/>
            <a:ext cx="11000014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Critical Inputs to </a:t>
            </a:r>
            <a:r>
              <a:rPr lang="en-US" dirty="0" err="1"/>
              <a:t>Grondwater</a:t>
            </a:r>
            <a:r>
              <a:rPr lang="en-US" dirty="0"/>
              <a:t> Mounding Model</a:t>
            </a:r>
            <a:br>
              <a:rPr lang="en-US" dirty="0"/>
            </a:br>
            <a:br>
              <a:rPr lang="en-US" dirty="0"/>
            </a:br>
            <a:r>
              <a:rPr lang="en-US" dirty="0"/>
              <a:t>1.  permeability (hydraulic conductivity)</a:t>
            </a:r>
            <a:br>
              <a:rPr lang="en-US" dirty="0"/>
            </a:br>
            <a:r>
              <a:rPr lang="en-US" dirty="0"/>
              <a:t>2.  saturated thickness</a:t>
            </a:r>
          </a:p>
        </p:txBody>
      </p:sp>
      <p:pic>
        <p:nvPicPr>
          <p:cNvPr id="5" name="Content Placeholder 4" descr="Diagram of a soil layer with water and text&#10;&#10;Description automatically generated with medium confidence">
            <a:extLst>
              <a:ext uri="{FF2B5EF4-FFF2-40B4-BE49-F238E27FC236}">
                <a16:creationId xmlns:a16="http://schemas.microsoft.com/office/drawing/2014/main" id="{88CA0CCD-D808-B029-417B-08E57E3CF8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00299" y="2416665"/>
            <a:ext cx="7788729" cy="4461505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CDD310-1031-73E1-26BA-0246F2A21E17}"/>
              </a:ext>
            </a:extLst>
          </p:cNvPr>
          <p:cNvSpPr txBox="1"/>
          <p:nvPr/>
        </p:nvSpPr>
        <p:spPr>
          <a:xfrm>
            <a:off x="7690757" y="4278086"/>
            <a:ext cx="1698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963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2309B-D920-B8A5-C9BE-F0B8128B3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03566"/>
          </a:xfrm>
        </p:spPr>
        <p:txBody>
          <a:bodyPr>
            <a:normAutofit fontScale="90000"/>
          </a:bodyPr>
          <a:lstStyle/>
          <a:p>
            <a:r>
              <a:rPr lang="en-US" dirty="0"/>
              <a:t>Groundwater Mounding</a:t>
            </a:r>
            <a:br>
              <a:rPr lang="en-US" dirty="0"/>
            </a:br>
            <a:r>
              <a:rPr lang="en-US" dirty="0"/>
              <a:t>Saturated Thickness</a:t>
            </a:r>
            <a:br>
              <a:rPr lang="en-US" dirty="0"/>
            </a:br>
            <a:r>
              <a:rPr lang="en-US" dirty="0"/>
              <a:t>CLWE used 14.5 feet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3BCD776-03E5-16D3-904B-DBA2EA4796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75925"/>
            <a:ext cx="10515600" cy="4259618"/>
          </a:xfrm>
        </p:spPr>
      </p:pic>
    </p:spTree>
    <p:extLst>
      <p:ext uri="{BB962C8B-B14F-4D97-AF65-F5344CB8AC3E}">
        <p14:creationId xmlns:p14="http://schemas.microsoft.com/office/powerpoint/2010/main" val="3895969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04EC1-8180-B024-81E3-5E569CC94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text on a page&#10;&#10;Description automatically generated">
            <a:extLst>
              <a:ext uri="{FF2B5EF4-FFF2-40B4-BE49-F238E27FC236}">
                <a16:creationId xmlns:a16="http://schemas.microsoft.com/office/drawing/2014/main" id="{E625E286-993D-C3AE-1D7F-19A2552FD1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34496"/>
            <a:ext cx="11185315" cy="4870677"/>
          </a:xfrm>
        </p:spPr>
      </p:pic>
    </p:spTree>
    <p:extLst>
      <p:ext uri="{BB962C8B-B14F-4D97-AF65-F5344CB8AC3E}">
        <p14:creationId xmlns:p14="http://schemas.microsoft.com/office/powerpoint/2010/main" val="1514948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D294-360A-88EB-C8C1-4213AC657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-up of a test&#10;&#10;Description automatically generated">
            <a:extLst>
              <a:ext uri="{FF2B5EF4-FFF2-40B4-BE49-F238E27FC236}">
                <a16:creationId xmlns:a16="http://schemas.microsoft.com/office/drawing/2014/main" id="{7AC1CEAC-0A0E-DF0D-AAD7-9FAFB4E9DA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786" y="188459"/>
            <a:ext cx="11741214" cy="5001306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48B1F6-4FFC-B78C-B036-DA275A8B3A68}"/>
              </a:ext>
            </a:extLst>
          </p:cNvPr>
          <p:cNvSpPr txBox="1"/>
          <p:nvPr/>
        </p:nvSpPr>
        <p:spPr>
          <a:xfrm>
            <a:off x="3739243" y="5404757"/>
            <a:ext cx="6955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MADEP Stormwater Handbook, Volume 3, Chapter 1</a:t>
            </a:r>
          </a:p>
        </p:txBody>
      </p:sp>
    </p:spTree>
    <p:extLst>
      <p:ext uri="{BB962C8B-B14F-4D97-AF65-F5344CB8AC3E}">
        <p14:creationId xmlns:p14="http://schemas.microsoft.com/office/powerpoint/2010/main" val="3079511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47FDD-CBC0-AB24-EA4A-0CEBB3B68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 map of a town&#10;&#10;Description automatically generated">
            <a:extLst>
              <a:ext uri="{FF2B5EF4-FFF2-40B4-BE49-F238E27FC236}">
                <a16:creationId xmlns:a16="http://schemas.microsoft.com/office/drawing/2014/main" id="{371DCABC-93EE-EBEA-EEC3-4986051AFE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6629" y="142947"/>
            <a:ext cx="5467002" cy="6715053"/>
          </a:xfrm>
        </p:spPr>
      </p:pic>
    </p:spTree>
    <p:extLst>
      <p:ext uri="{BB962C8B-B14F-4D97-AF65-F5344CB8AC3E}">
        <p14:creationId xmlns:p14="http://schemas.microsoft.com/office/powerpoint/2010/main" val="1342718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47FDD-CBC0-AB24-EA4A-0CEBB3B68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 map of a town&#10;&#10;Description automatically generated">
            <a:extLst>
              <a:ext uri="{FF2B5EF4-FFF2-40B4-BE49-F238E27FC236}">
                <a16:creationId xmlns:a16="http://schemas.microsoft.com/office/drawing/2014/main" id="{371DCABC-93EE-EBEA-EEC3-4986051AFE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5271" y="142947"/>
            <a:ext cx="5467002" cy="6715053"/>
          </a:xfrm>
        </p:spPr>
      </p:pic>
      <p:sp>
        <p:nvSpPr>
          <p:cNvPr id="3" name="Down Arrow 2">
            <a:extLst>
              <a:ext uri="{FF2B5EF4-FFF2-40B4-BE49-F238E27FC236}">
                <a16:creationId xmlns:a16="http://schemas.microsoft.com/office/drawing/2014/main" id="{8108BB36-298C-64E3-DB1A-334A32AE0893}"/>
              </a:ext>
            </a:extLst>
          </p:cNvPr>
          <p:cNvSpPr/>
          <p:nvPr/>
        </p:nvSpPr>
        <p:spPr>
          <a:xfrm rot="6428581">
            <a:off x="4962352" y="2041072"/>
            <a:ext cx="375557" cy="66947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7A433D9C-1FCB-EF80-3BB7-36B2AF56C70A}"/>
              </a:ext>
            </a:extLst>
          </p:cNvPr>
          <p:cNvSpPr/>
          <p:nvPr/>
        </p:nvSpPr>
        <p:spPr>
          <a:xfrm rot="4428152">
            <a:off x="4587138" y="3114380"/>
            <a:ext cx="375557" cy="66947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E0925F-90D1-093A-5A82-0ABF6B0AD07B}"/>
              </a:ext>
            </a:extLst>
          </p:cNvPr>
          <p:cNvSpPr txBox="1"/>
          <p:nvPr/>
        </p:nvSpPr>
        <p:spPr>
          <a:xfrm>
            <a:off x="7151914" y="2653910"/>
            <a:ext cx="43923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MODFLOW model would provide better, more accurate analysis of groundwater flow net and </a:t>
            </a:r>
            <a:r>
              <a:rPr lang="en-US"/>
              <a:t>nitrogen loading</a:t>
            </a:r>
          </a:p>
        </p:txBody>
      </p:sp>
    </p:spTree>
    <p:extLst>
      <p:ext uri="{BB962C8B-B14F-4D97-AF65-F5344CB8AC3E}">
        <p14:creationId xmlns:p14="http://schemas.microsoft.com/office/powerpoint/2010/main" val="4020908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A65D6-2F6F-EBBF-F09B-CFB6FD9B7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table with text and numbers&#10;&#10;Description automatically generated with medium confidence">
            <a:extLst>
              <a:ext uri="{FF2B5EF4-FFF2-40B4-BE49-F238E27FC236}">
                <a16:creationId xmlns:a16="http://schemas.microsoft.com/office/drawing/2014/main" id="{7DC58C88-A19F-1FAC-46BE-D2651A8F91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68" y="783772"/>
            <a:ext cx="11280932" cy="302496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C6AA355-C2A9-B10C-3130-3EFAB2DE9F97}"/>
              </a:ext>
            </a:extLst>
          </p:cNvPr>
          <p:cNvSpPr txBox="1"/>
          <p:nvPr/>
        </p:nvSpPr>
        <p:spPr>
          <a:xfrm>
            <a:off x="3942608" y="4168239"/>
            <a:ext cx="7267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Federal &amp; State Drinking Water Maximum Limit = 10 mg/liter</a:t>
            </a:r>
          </a:p>
        </p:txBody>
      </p:sp>
    </p:spTree>
    <p:extLst>
      <p:ext uri="{BB962C8B-B14F-4D97-AF65-F5344CB8AC3E}">
        <p14:creationId xmlns:p14="http://schemas.microsoft.com/office/powerpoint/2010/main" val="39006705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</TotalTime>
  <Words>190</Words>
  <Application>Microsoft Office PowerPoint</Application>
  <PresentationFormat>Widescreen</PresentationFormat>
  <Paragraphs>11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Scott Horsley Water Resources Consultant Retained by Brian and Mary Moore  Farm Road 40B Review  Presentation to  Town of Sherborn March 20, 2024  </vt:lpstr>
      <vt:lpstr>Scott Horsley • Qualifications</vt:lpstr>
      <vt:lpstr>Critical Inputs to Grondwater Mounding Model  1.  permeability (hydraulic conductivity) 2.  saturated thickness</vt:lpstr>
      <vt:lpstr>Groundwater Mounding Saturated Thickness CLWE used 14.5 feet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Horsley, Scott</dc:creator>
  <cp:lastModifiedBy>Jeanne Guthrie</cp:lastModifiedBy>
  <cp:revision>39</cp:revision>
  <dcterms:created xsi:type="dcterms:W3CDTF">2024-02-01T16:56:55Z</dcterms:created>
  <dcterms:modified xsi:type="dcterms:W3CDTF">2024-03-27T12:54:27Z</dcterms:modified>
</cp:coreProperties>
</file>